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9" r:id="rId3"/>
    <p:sldId id="262" r:id="rId4"/>
    <p:sldId id="258" r:id="rId5"/>
    <p:sldId id="261" r:id="rId6"/>
    <p:sldId id="263" r:id="rId7"/>
    <p:sldId id="271" r:id="rId8"/>
    <p:sldId id="275" r:id="rId9"/>
    <p:sldId id="276" r:id="rId10"/>
    <p:sldId id="277" r:id="rId11"/>
    <p:sldId id="264" r:id="rId12"/>
    <p:sldId id="265" r:id="rId13"/>
    <p:sldId id="273" r:id="rId14"/>
    <p:sldId id="266" r:id="rId15"/>
    <p:sldId id="278" r:id="rId16"/>
    <p:sldId id="281" r:id="rId17"/>
    <p:sldId id="267" r:id="rId18"/>
    <p:sldId id="279" r:id="rId19"/>
    <p:sldId id="280" r:id="rId20"/>
    <p:sldId id="282" r:id="rId21"/>
    <p:sldId id="268" r:id="rId22"/>
    <p:sldId id="274" r:id="rId23"/>
    <p:sldId id="269" r:id="rId24"/>
    <p:sldId id="272" r:id="rId25"/>
    <p:sldId id="27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2034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DAD79A-A25E-47F8-B457-0850FE758183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C3A3CA-009F-4DC6-8119-60C264D712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127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C3A3CA-009F-4DC6-8119-60C264D712A2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862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342000" y="369000"/>
            <a:ext cx="8460000" cy="61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://images.clipartbro.com/230/large-lake-clipart-230721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4000" y="3133575"/>
            <a:ext cx="8496000" cy="3350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342000" y="369000"/>
            <a:ext cx="8460000" cy="61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http://cdn.xl.thumbs.canstockphoto.com/canstock8696699.jpg"/>
          <p:cNvPicPr>
            <a:picLocks noChangeAspect="1" noChangeArrowheads="1"/>
          </p:cNvPicPr>
          <p:nvPr userDrawn="1"/>
        </p:nvPicPr>
        <p:blipFill rotWithShape="1"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87500" y="369000"/>
            <a:ext cx="1714500" cy="157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342000" y="369000"/>
            <a:ext cx="8460000" cy="61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4" descr="http://cdn.xl.thumbs.canstockphoto.com/canstock8696699.jpg"/>
          <p:cNvPicPr>
            <a:picLocks noChangeAspect="1" noChangeArrowheads="1"/>
          </p:cNvPicPr>
          <p:nvPr userDrawn="1"/>
        </p:nvPicPr>
        <p:blipFill rotWithShape="1"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87500" y="369000"/>
            <a:ext cx="1714500" cy="157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1.bp.blogspot.com/-tTv2AVq982A/U7rlHVOcDSI/AAAAAAAAAsQ/_LWIQrvdmeU/s1600/smart_city_green.png"/>
          <p:cNvPicPr>
            <a:picLocks noChangeAspect="1" noChangeArrowheads="1"/>
          </p:cNvPicPr>
          <p:nvPr userDrawn="1"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763" y="4869160"/>
            <a:ext cx="2232248" cy="1769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342000" y="369000"/>
            <a:ext cx="8460000" cy="61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https://cdn.vectorstock.com/i/thumbs/39,21/curled-corners-vector-13392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41687" y="5038587"/>
            <a:ext cx="1376663" cy="145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342000" y="369000"/>
            <a:ext cx="8460000" cy="61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https://cdn.vectorstock.com/i/thumbs/39,21/curled-corners-vector-13392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41687" y="5038587"/>
            <a:ext cx="1376663" cy="145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img3.proshkolu.ru/content/media/pic/std/3000000/2736000/2735550-cd9392461b8c3ebc.png"/>
          <p:cNvPicPr>
            <a:picLocks noChangeAspect="1" noChangeArrowheads="1"/>
          </p:cNvPicPr>
          <p:nvPr userDrawn="1"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000" y="369000"/>
            <a:ext cx="228600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email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2000" y="189000"/>
            <a:ext cx="8820000" cy="6480000"/>
          </a:xfrm>
          <a:prstGeom prst="rect">
            <a:avLst/>
          </a:prstGeom>
          <a:noFill/>
          <a:ln w="7620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35614" y="264840"/>
            <a:ext cx="8672772" cy="6328320"/>
          </a:xfrm>
          <a:prstGeom prst="rect">
            <a:avLst/>
          </a:prstGeom>
          <a:noFill/>
          <a:ln w="762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06000" y="333000"/>
            <a:ext cx="8532000" cy="6192000"/>
          </a:xfrm>
          <a:prstGeom prst="rect">
            <a:avLst/>
          </a:prstGeom>
          <a:noFill/>
          <a:ln w="7620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979675" y="2786837"/>
            <a:ext cx="7200800" cy="985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800" b="1" i="1" dirty="0">
                <a:solidFill>
                  <a:srgbClr val="FF0000"/>
                </a:solidFill>
                <a:cs typeface="Arial" charset="0"/>
              </a:rPr>
              <a:t>Муниципальное бюджетное дошкольное образовательное учреждение «Детский сад комбинированного вида</a:t>
            </a:r>
          </a:p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800" b="1" i="1" dirty="0">
                <a:solidFill>
                  <a:srgbClr val="FF0000"/>
                </a:solidFill>
                <a:cs typeface="Arial" charset="0"/>
              </a:rPr>
              <a:t> № 53 «Светофорик» г. Альметьевска»</a:t>
            </a:r>
          </a:p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800" b="1" i="1" dirty="0">
                <a:solidFill>
                  <a:srgbClr val="FF0000"/>
                </a:solidFill>
                <a:cs typeface="Arial" charset="0"/>
              </a:rPr>
              <a:t> </a:t>
            </a:r>
          </a:p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800" b="1" i="1" dirty="0">
                <a:solidFill>
                  <a:srgbClr val="FF0000"/>
                </a:solidFill>
                <a:cs typeface="Arial" charset="0"/>
              </a:rPr>
              <a:t>Заведующий: </a:t>
            </a:r>
            <a:r>
              <a:rPr lang="ru-RU" sz="1800" b="1" i="1" dirty="0" err="1">
                <a:solidFill>
                  <a:srgbClr val="FF0000"/>
                </a:solidFill>
                <a:cs typeface="Arial" charset="0"/>
              </a:rPr>
              <a:t>Дерзакова</a:t>
            </a:r>
            <a:r>
              <a:rPr lang="ru-RU" sz="1800" b="1" i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ru-RU" sz="1800" b="1" i="1" dirty="0" err="1">
                <a:solidFill>
                  <a:srgbClr val="FF0000"/>
                </a:solidFill>
                <a:cs typeface="Arial" charset="0"/>
              </a:rPr>
              <a:t>Гюзелия</a:t>
            </a:r>
            <a:r>
              <a:rPr lang="ru-RU" sz="1800" b="1" i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ru-RU" sz="1800" b="1" i="1" dirty="0" err="1">
                <a:solidFill>
                  <a:srgbClr val="FF0000"/>
                </a:solidFill>
                <a:cs typeface="Arial" charset="0"/>
              </a:rPr>
              <a:t>Раисовна</a:t>
            </a:r>
            <a:endParaRPr lang="ru-RU" sz="1800" b="1" i="1" dirty="0">
              <a:solidFill>
                <a:srgbClr val="FF0000"/>
              </a:solidFill>
              <a:cs typeface="Arial" charset="0"/>
            </a:endParaRPr>
          </a:p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ru-RU" sz="1600" i="1" dirty="0">
              <a:solidFill>
                <a:schemeClr val="accent3">
                  <a:lumMod val="50000"/>
                </a:schemeClr>
              </a:solidFill>
              <a:cs typeface="Arial" charset="0"/>
            </a:endParaRPr>
          </a:p>
        </p:txBody>
      </p:sp>
      <p:sp>
        <p:nvSpPr>
          <p:cNvPr id="5" name="Заголовок 5"/>
          <p:cNvSpPr txBox="1">
            <a:spLocks/>
          </p:cNvSpPr>
          <p:nvPr/>
        </p:nvSpPr>
        <p:spPr>
          <a:xfrm>
            <a:off x="979675" y="457200"/>
            <a:ext cx="7200800" cy="2308324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ru-RU" sz="4800" b="1" i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Эко-проект </a:t>
            </a:r>
          </a:p>
          <a:p>
            <a:pPr fontAlgn="base">
              <a:spcAft>
                <a:spcPct val="0"/>
              </a:spcAft>
              <a:defRPr/>
            </a:pPr>
            <a:r>
              <a:rPr lang="ru-RU" sz="4800" b="1" i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«Родник нашего детства»</a:t>
            </a:r>
          </a:p>
        </p:txBody>
      </p:sp>
    </p:spTree>
    <p:extLst>
      <p:ext uri="{BB962C8B-B14F-4D97-AF65-F5344CB8AC3E}">
        <p14:creationId xmlns:p14="http://schemas.microsoft.com/office/powerpoint/2010/main" val="4217251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73762"/>
          </a:xfrm>
        </p:spPr>
        <p:txBody>
          <a:bodyPr/>
          <a:lstStyle/>
          <a:p>
            <a:pPr>
              <a:spcAft>
                <a:spcPts val="0"/>
              </a:spcAft>
            </a:pPr>
            <a:b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6" name="Picture 5" descr="C:\Users\Г.Раисовна\Desktop\фото проект Родной язык\сабантуй 2021.jpg">
            <a:extLst>
              <a:ext uri="{FF2B5EF4-FFF2-40B4-BE49-F238E27FC236}">
                <a16:creationId xmlns:a16="http://schemas.microsoft.com/office/drawing/2014/main" id="{F60012E4-036F-4B9A-BB2D-731681320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65" y="762000"/>
            <a:ext cx="3810000" cy="22899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Г.Раисовна\Desktop\Образц д с\день россии.png">
            <a:extLst>
              <a:ext uri="{FF2B5EF4-FFF2-40B4-BE49-F238E27FC236}">
                <a16:creationId xmlns:a16="http://schemas.microsoft.com/office/drawing/2014/main" id="{FA5800FF-0287-4B54-9CAA-3E2C2B6DC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702570"/>
            <a:ext cx="3659531" cy="24088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Г.Раисовна\Desktop\документы\2015-2016 учебный год\фото2015-2016\день родного языка 2016\IMG_8611.JPG">
            <a:extLst>
              <a:ext uri="{FF2B5EF4-FFF2-40B4-BE49-F238E27FC236}">
                <a16:creationId xmlns:a16="http://schemas.microsoft.com/office/drawing/2014/main" id="{906D4C30-DA1C-452A-A022-44E9B58926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65" y="3282323"/>
            <a:ext cx="3647642" cy="27357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Г.Раисовна\Desktop\фото проект Родной язык\IMG-20220407-WA0028.jpg">
            <a:extLst>
              <a:ext uri="{FF2B5EF4-FFF2-40B4-BE49-F238E27FC236}">
                <a16:creationId xmlns:a16="http://schemas.microsoft.com/office/drawing/2014/main" id="{3820896B-B0BC-41FE-ACDE-10DE75C43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514" y="3369644"/>
            <a:ext cx="3776721" cy="25610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2727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73762"/>
          </a:xfrm>
        </p:spPr>
        <p:txBody>
          <a:bodyPr/>
          <a:lstStyle/>
          <a:p>
            <a:pPr algn="l" fontAlgn="base">
              <a:lnSpc>
                <a:spcPct val="107000"/>
              </a:lnSpc>
              <a:spcAft>
                <a:spcPts val="0"/>
              </a:spcAft>
            </a:pPr>
            <a:b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  <a:r>
              <a:rPr lang="ru-RU" sz="2800" b="1" i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Второй этап – основной</a:t>
            </a:r>
            <a:br>
              <a:rPr lang="ru-RU" sz="2800" dirty="0">
                <a:solidFill>
                  <a:srgbClr val="0033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</a:t>
            </a:r>
            <a:b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Состоял из ряда заданий:</a:t>
            </a:r>
            <a:b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Провели экскурсию к роднику «</a:t>
            </a:r>
            <a:r>
              <a:rPr lang="ru-R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Габи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и провели его  </a:t>
            </a:r>
            <a:b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обследование.</a:t>
            </a:r>
            <a:br>
              <a:rPr lang="ru-RU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- 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Подготовили  описание родника и составили </a:t>
            </a:r>
            <a:b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рекомендации по его очистке.</a:t>
            </a:r>
            <a:br>
              <a:rPr lang="ru-RU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- 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Очистили территорию родника от мусора, от сухой </a:t>
            </a:r>
            <a:b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травы.</a:t>
            </a:r>
            <a:br>
              <a:rPr lang="ru-RU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b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1882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181600"/>
          </a:xfrm>
        </p:spPr>
        <p:txBody>
          <a:bodyPr/>
          <a:lstStyle/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ru-RU" sz="2400" b="1" i="1" u="sng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Описание родника</a:t>
            </a:r>
            <a:br>
              <a:rPr lang="ru-RU" sz="2400" i="1" dirty="0">
                <a:solidFill>
                  <a:srgbClr val="0033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Из энциклопедической литературы узнали, где и как могут располагаться источники.</a:t>
            </a:r>
            <a:r>
              <a:rPr lang="ru-RU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160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Родни́к</a:t>
            </a:r>
            <a:r>
              <a:rPr lang="ru-RU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— естественный выход подземных вод на земную поверхность на суше или под водой. Дети узнали о полезных свойствах родниковой воды. Поднимаясь к поверхности земли, родниковая вода фильтруется благодаря природе. Много слоев песка и различных пород очищают воду. Главное, что такой вид очистки не убивает в воде полезные вещества, не изменяет её структуру, не затрагивает свойства и состав.</a:t>
            </a:r>
            <a:r>
              <a:rPr lang="ru-RU" sz="16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 </a:t>
            </a:r>
            <a:r>
              <a:rPr lang="ru-RU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нашем городе  Альметьевск открыты пункты по очистке воды. Их назвали – «Ручеек». Их открыли для того, чтобы люди могли пить чистую, полезную воду.</a:t>
            </a:r>
            <a:br>
              <a:rPr lang="ru-RU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16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Провели обследование, описание и благоустройство родника «</a:t>
            </a:r>
            <a:r>
              <a:rPr lang="ru-RU" sz="1600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Габи</a:t>
            </a:r>
            <a:r>
              <a:rPr lang="ru-RU" sz="16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около нашего детского сада.</a:t>
            </a:r>
            <a:r>
              <a:rPr lang="ru-RU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Родник «</a:t>
            </a:r>
            <a:r>
              <a:rPr lang="ru-RU" sz="160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Габи</a:t>
            </a:r>
            <a:r>
              <a:rPr lang="ru-RU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», «</a:t>
            </a:r>
            <a:r>
              <a:rPr lang="ru-RU" sz="160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Гэби</a:t>
            </a:r>
            <a:r>
              <a:rPr lang="ru-RU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чишмәсе</a:t>
            </a:r>
            <a:r>
              <a:rPr lang="ru-RU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расположен в пойма реки Степной Зай, в 100 м южнее водохранилища, в микрорайоне </a:t>
            </a:r>
            <a:r>
              <a:rPr lang="ru-RU" sz="160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Бигаш</a:t>
            </a:r>
            <a:r>
              <a:rPr lang="ru-RU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на улице Ермакова города Альметьевск Альметьевского района Республики Татарстан. Источник обустроен нефтяниками в виде «Теремка», слив воды по трубе. Родник старинный. Вода вкусная, чистая, прозрачная</a:t>
            </a:r>
            <a:r>
              <a:rPr lang="tt-RU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ru-RU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Многие жители нашего города каждый день сюда ходят за водой. Воды родника «</a:t>
            </a:r>
            <a:r>
              <a:rPr lang="ru-RU" sz="160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Габи</a:t>
            </a:r>
            <a:r>
              <a:rPr lang="ru-RU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впадают в реку «Зай». </a:t>
            </a:r>
            <a:r>
              <a:rPr lang="ru-RU" sz="16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 родника живут различные  птицы. Многие птицы часто посещают родник, на деревьях вблизи родника делают гнёзда. Растут кустарники. </a:t>
            </a:r>
            <a:br>
              <a:rPr lang="ru-RU" sz="2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7756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73762"/>
          </a:xfrm>
        </p:spPr>
        <p:txBody>
          <a:bodyPr/>
          <a:lstStyle/>
          <a:p>
            <a:pPr>
              <a:spcAft>
                <a:spcPts val="0"/>
              </a:spcAft>
            </a:pPr>
            <a:b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5" name="Рисунок 4" descr="https://svyato.info/uploads/posts/photo/1565022301.jpg">
            <a:extLst>
              <a:ext uri="{FF2B5EF4-FFF2-40B4-BE49-F238E27FC236}">
                <a16:creationId xmlns:a16="http://schemas.microsoft.com/office/drawing/2014/main" id="{284F061F-1E62-4585-BFC8-4C8CB928B98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685800"/>
            <a:ext cx="5410200" cy="53339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200010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5973762"/>
          </a:xfrm>
        </p:spPr>
        <p:txBody>
          <a:bodyPr/>
          <a:lstStyle/>
          <a:p>
            <a:pPr fontAlgn="base">
              <a:lnSpc>
                <a:spcPct val="107000"/>
              </a:lnSpc>
              <a:spcAft>
                <a:spcPts val="0"/>
              </a:spcAft>
            </a:pPr>
            <a:b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b="1" i="1" u="sng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Очистка территории родника </a:t>
            </a:r>
            <a:br>
              <a:rPr lang="ru-RU" sz="3200" b="1" i="1" u="sng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u="sng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мусора и сухой травы</a:t>
            </a:r>
            <a:b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Педагоги, дети, родители подготовили необходимый инвентарь (совки, метла, грабли, бумажные пакеты, коробки для сбора мусора, перчатки). Очистили территорию родника от мусора, от сухой травы, от разросшихся растений.</a:t>
            </a:r>
            <a:br>
              <a:rPr lang="ru-RU" sz="2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b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16818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73762"/>
          </a:xfrm>
        </p:spPr>
        <p:txBody>
          <a:bodyPr/>
          <a:lstStyle/>
          <a:p>
            <a:pPr>
              <a:spcAft>
                <a:spcPts val="0"/>
              </a:spcAft>
            </a:pPr>
            <a:b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5F97974-7064-4683-8B98-356D064A63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57200"/>
            <a:ext cx="5271789" cy="29533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002AF6-D685-4C76-A48C-7E1316651C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026" y="609600"/>
            <a:ext cx="2717773" cy="58601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11326EE-9C03-49B1-9051-821BA93C7A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826" y="3576142"/>
            <a:ext cx="4850536" cy="29501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557625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73762"/>
          </a:xfrm>
        </p:spPr>
        <p:txBody>
          <a:bodyPr/>
          <a:lstStyle/>
          <a:p>
            <a:pPr>
              <a:spcAft>
                <a:spcPts val="0"/>
              </a:spcAft>
            </a:pPr>
            <a:b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B3BC27-00D3-4EA9-96C9-50F143C2B0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552185"/>
            <a:ext cx="3657600" cy="54186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B51FFF0-0F7D-474E-A8A8-A3C33CF575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52184"/>
            <a:ext cx="3204653" cy="54186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854263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990600"/>
            <a:ext cx="8229600" cy="5364162"/>
          </a:xfrm>
        </p:spPr>
        <p:txBody>
          <a:bodyPr/>
          <a:lstStyle/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ru-RU" sz="3200" b="1" i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Третий этап – заключительный</a:t>
            </a:r>
            <a:br>
              <a:rPr lang="ru-RU" sz="2800" dirty="0">
                <a:solidFill>
                  <a:srgbClr val="0033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800" dirty="0">
                <a:solidFill>
                  <a:srgbClr val="0033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Совместно с детьми, родителями и педагогами провели акцию «Чистые родники!» с раздачей памяток людям, пришедшим за водой к роднику. Провели конкурс рисунков «Родники моей родины!», «Родник моей мечты!».  Изготовили агитационные плакаты «Не бросай мусор в водоемы!».</a:t>
            </a:r>
            <a:br>
              <a:rPr lang="ru-RU" sz="2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b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76592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73762"/>
          </a:xfrm>
        </p:spPr>
        <p:txBody>
          <a:bodyPr/>
          <a:lstStyle/>
          <a:p>
            <a:pPr>
              <a:spcAft>
                <a:spcPts val="0"/>
              </a:spcAft>
            </a:pPr>
            <a:b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B4BFB1-C876-4C27-8288-D7048F0CAF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066800"/>
            <a:ext cx="7467601" cy="4038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815132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73762"/>
          </a:xfrm>
        </p:spPr>
        <p:txBody>
          <a:bodyPr/>
          <a:lstStyle/>
          <a:p>
            <a:pPr>
              <a:spcAft>
                <a:spcPts val="0"/>
              </a:spcAft>
            </a:pPr>
            <a:b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A31AE6C-2DDA-405F-8852-250D258243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762000"/>
            <a:ext cx="7239000" cy="48767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94107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7400" y="914400"/>
            <a:ext cx="6172200" cy="4419600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sz="3200" i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Стоит моя древня на горе </a:t>
            </a:r>
            <a:br>
              <a:rPr lang="ru-RU" sz="3200" i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3200" i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 крутой</a:t>
            </a:r>
            <a:br>
              <a:rPr lang="ru-RU" sz="3200" i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3200" i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Родник с водой студёной – </a:t>
            </a:r>
            <a:br>
              <a:rPr lang="ru-RU" sz="3200" i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3200" i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 нас подать рукой</a:t>
            </a:r>
            <a:br>
              <a:rPr lang="ru-RU" sz="3200" i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3200" i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Мне всё вокруг отрадно, </a:t>
            </a:r>
            <a:br>
              <a:rPr lang="ru-RU" sz="3200" i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3200" i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мне вкус воды знаком,</a:t>
            </a:r>
            <a:br>
              <a:rPr lang="ru-RU" sz="3200" i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3200" i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Люблю душой и телом </a:t>
            </a:r>
            <a:br>
              <a:rPr lang="ru-RU" sz="3200" i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3200" i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я всё в краю моём.</a:t>
            </a:r>
            <a:br>
              <a:rPr lang="ru-RU" sz="2800" i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                                                           </a:t>
            </a:r>
            <a:r>
              <a:rPr lang="ru-RU" sz="2800" i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 Г. Тукай</a:t>
            </a:r>
            <a:br>
              <a:rPr lang="ru-RU" sz="2800" i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ru-RU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2008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73762"/>
          </a:xfrm>
        </p:spPr>
        <p:txBody>
          <a:bodyPr/>
          <a:lstStyle/>
          <a:p>
            <a:pPr>
              <a:spcAft>
                <a:spcPts val="0"/>
              </a:spcAft>
            </a:pPr>
            <a:b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34AFB2-CCEA-4ED1-8395-EA997D60A6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96" y="609600"/>
            <a:ext cx="4495800" cy="3962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BA76AC0-3A62-4F2F-B7EF-3FFC3F2CD4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197" y="1803400"/>
            <a:ext cx="3965408" cy="4445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993785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73762"/>
          </a:xfrm>
        </p:spPr>
        <p:txBody>
          <a:bodyPr/>
          <a:lstStyle/>
          <a:p>
            <a:pPr fontAlgn="base">
              <a:lnSpc>
                <a:spcPct val="107000"/>
              </a:lnSpc>
              <a:spcAft>
                <a:spcPts val="0"/>
              </a:spcAft>
            </a:pP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 проекта.</a:t>
            </a:r>
            <a:b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</a:t>
            </a:r>
            <a:b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ходе работы над проектом мы очень многое узнали о роднике «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Габи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 Эта работа помогла нам понять, что мы тоже часть природы, научила нас правильно относиться к ней.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 окончания нашей работы, родник будет очищен. И чтобы, наш родник оставался всегда чистым и живым наш детский сад возьмет шефство над ним.  Мы будем продолжать заботиться о нем. И надеемся наш опыт поможет нашим коллегам сделать свои родники в своем городе или селе благоустроенным и поможет воспитать у детей бережное отношение к водным ресурсам.</a:t>
            </a:r>
            <a:b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b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06606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73762"/>
          </a:xfrm>
        </p:spPr>
        <p:txBody>
          <a:bodyPr/>
          <a:lstStyle/>
          <a:p>
            <a:pPr>
              <a:spcAft>
                <a:spcPts val="0"/>
              </a:spcAft>
            </a:pPr>
            <a:b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6" name="Picture 2" descr="C:\Users\Г.Раисовна\Desktop\Посадка цветника и др 2021 май\экскурсия к водоему2021\IMG-20210526-WA0014.jpg">
            <a:extLst>
              <a:ext uri="{FF2B5EF4-FFF2-40B4-BE49-F238E27FC236}">
                <a16:creationId xmlns:a16="http://schemas.microsoft.com/office/drawing/2014/main" id="{03254218-8817-4C95-BC93-2A6F5095B34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09" y="3299115"/>
            <a:ext cx="4953000" cy="31315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5" name="Picture 4" descr="C:\Users\Г.Раисовна\Desktop\Посадка цветника и др 2021 май\экскурсия к водоему2021\IMG-20210526-WA0011.jpg">
            <a:extLst>
              <a:ext uri="{FF2B5EF4-FFF2-40B4-BE49-F238E27FC236}">
                <a16:creationId xmlns:a16="http://schemas.microsoft.com/office/drawing/2014/main" id="{99025D3B-8349-46A7-A9C0-8AF18FF8254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381000"/>
            <a:ext cx="4914900" cy="3124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2823080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066800"/>
            <a:ext cx="8229600" cy="4221162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t-RU" sz="2800" b="1" u="sng" dirty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Выводы по </a:t>
            </a:r>
            <a:r>
              <a:rPr lang="ru-RU" sz="2800" b="1" u="sng" dirty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проект</a:t>
            </a:r>
            <a:r>
              <a:rPr lang="tt-RU" sz="2800" b="1" u="sng" dirty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</a:t>
            </a:r>
            <a:br>
              <a:rPr lang="tt-RU" sz="2800" b="1" u="sng" dirty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800" dirty="0">
                <a:solidFill>
                  <a:srgbClr val="0033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Люди всегда любили и ценили родники, их воду. Потому что их вода – чистая, полезная, дающая прохладу и силу самой природы. Родниковые воды обладают лечебными свойствами, они свежи и приятны на вкус. Но чтобы родники приносила не только здоровье, но и эстетические чувства от общения с ней, необходимо заботиться о недопущении этого питьевого ресурса мусором от жизнедеятельности человека. А это можно сделать, только личным примером взрослых в глазах наших детей.</a:t>
            </a:r>
            <a:br>
              <a:rPr lang="ru-RU" sz="2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b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94964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73762"/>
          </a:xfrm>
        </p:spPr>
        <p:txBody>
          <a:bodyPr/>
          <a:lstStyle/>
          <a:p>
            <a:pPr>
              <a:spcAft>
                <a:spcPts val="0"/>
              </a:spcAft>
            </a:pPr>
            <a:b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6" name="Picture 3" descr="G:\экскурсия ПДД эколог август 2016\IMG_9967.JPG">
            <a:extLst>
              <a:ext uri="{FF2B5EF4-FFF2-40B4-BE49-F238E27FC236}">
                <a16:creationId xmlns:a16="http://schemas.microsoft.com/office/drawing/2014/main" id="{CECAA4F7-06E0-42BA-AC89-11925FFCE1E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81000"/>
            <a:ext cx="4876800" cy="3429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8" name="Picture 2" descr="G:\экскурсия ПДД эколог август 2016\IMG_9962.JPG">
            <a:extLst>
              <a:ext uri="{FF2B5EF4-FFF2-40B4-BE49-F238E27FC236}">
                <a16:creationId xmlns:a16="http://schemas.microsoft.com/office/drawing/2014/main" id="{26B6DA69-AB6A-41D5-9B99-A6FA5FAFBA5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124200"/>
            <a:ext cx="4800600" cy="33951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0159934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73762"/>
          </a:xfrm>
        </p:spPr>
        <p:txBody>
          <a:bodyPr/>
          <a:lstStyle/>
          <a:p>
            <a:pPr fontAlgn="base">
              <a:lnSpc>
                <a:spcPct val="107000"/>
              </a:lnSpc>
              <a:spcAft>
                <a:spcPts val="0"/>
              </a:spcAft>
            </a:pPr>
            <a:b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br>
              <a:rPr lang="ru-RU" sz="40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0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657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85800"/>
            <a:ext cx="7772400" cy="5257800"/>
          </a:xfrm>
        </p:spPr>
        <p:txBody>
          <a:bodyPr/>
          <a:lstStyle/>
          <a:p>
            <a:pPr algn="l" fontAlgn="base">
              <a:lnSpc>
                <a:spcPct val="107000"/>
              </a:lnSpc>
              <a:spcAft>
                <a:spcPts val="0"/>
              </a:spcAft>
            </a:pPr>
            <a:b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 проекта: </a:t>
            </a: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краткосрочный, </a:t>
            </a:r>
            <a:b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творческо-исследовательский.</a:t>
            </a:r>
            <a:br>
              <a:rPr lang="ru-RU" sz="2800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800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Срок реализации проекта: </a:t>
            </a:r>
            <a:b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01.04.2022-31.06.2022 г.</a:t>
            </a:r>
            <a:br>
              <a:rPr lang="ru-RU" sz="2800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800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Участники проекта: </a:t>
            </a: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педагоги,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дети подготовительной группы, родители (законные представители)</a:t>
            </a:r>
            <a:br>
              <a:rPr lang="ru-RU" sz="2800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559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br>
              <a:rPr lang="tt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457200"/>
            <a:ext cx="3810000" cy="4525963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400" b="1" i="1" u="sng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проекта</a:t>
            </a:r>
            <a:endParaRPr lang="ru-RU" sz="2400" i="1" u="sng" dirty="0">
              <a:solidFill>
                <a:srgbClr val="0033CC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lvl="0" indent="0" algn="just">
              <a:lnSpc>
                <a:spcPct val="107000"/>
              </a:lnSpc>
              <a:buSzPts val="1000"/>
              <a:buNone/>
              <a:tabLst>
                <a:tab pos="457200" algn="l"/>
              </a:tabLst>
            </a:pPr>
            <a:r>
              <a:rPr lang="ru-RU" sz="2400" i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Воспитывать у детей бережное отношение к родникам.  Формировать у детей представление </a:t>
            </a:r>
            <a:r>
              <a:rPr lang="ru-RU" sz="2400" i="1" dirty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том, что каждый несёт ответственность за окружающую его природу и может приобщиться к её восстановлению.</a:t>
            </a:r>
            <a:r>
              <a:rPr lang="ru-RU" sz="2400" i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Развивать навыки и умения работы над проектом.</a:t>
            </a:r>
            <a:endParaRPr lang="ru-RU" sz="2400" i="1" dirty="0">
              <a:solidFill>
                <a:srgbClr val="0033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76800" y="1143000"/>
            <a:ext cx="3810000" cy="5029200"/>
          </a:xfrm>
        </p:spPr>
        <p:txBody>
          <a:bodyPr/>
          <a:lstStyle/>
          <a:p>
            <a:pPr marL="0" lvl="0" indent="0" algn="just">
              <a:lnSpc>
                <a:spcPct val="107000"/>
              </a:lnSpc>
              <a:buSzPts val="1000"/>
              <a:buNone/>
              <a:tabLst>
                <a:tab pos="457200" algn="l"/>
              </a:tabLst>
            </a:pPr>
            <a:r>
              <a:rPr lang="ru-RU" sz="2400" b="1" i="1" u="sng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 проекта</a:t>
            </a:r>
            <a:endParaRPr lang="ru-RU" sz="2400" i="1" u="sng" dirty="0">
              <a:solidFill>
                <a:srgbClr val="0033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Выяснить роль родников в жизни человека. Узнать историю родника «</a:t>
            </a:r>
            <a:r>
              <a:rPr lang="ru-RU" sz="2400" i="1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Габи</a:t>
            </a:r>
            <a:r>
              <a:rPr lang="ru-RU" sz="2400" i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 Показать детям правильные действия по недопущению загрязнения родника бытовыми отходами. Дать понятие об экологической этике (не разбрасывать мусор).</a:t>
            </a:r>
            <a:endParaRPr lang="ru-RU" sz="2400" i="1" dirty="0">
              <a:solidFill>
                <a:srgbClr val="0033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0900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br>
              <a:rPr lang="tt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1000" y="533400"/>
            <a:ext cx="3810000" cy="4525963"/>
          </a:xfrm>
        </p:spPr>
        <p:txBody>
          <a:bodyPr/>
          <a:lstStyle/>
          <a:p>
            <a:pPr marL="0" lvl="0" indent="0" algn="just">
              <a:lnSpc>
                <a:spcPct val="107000"/>
              </a:lnSpc>
              <a:buSzPts val="1000"/>
              <a:buNone/>
              <a:tabLst>
                <a:tab pos="457200" algn="l"/>
              </a:tabLst>
            </a:pPr>
            <a:r>
              <a:rPr lang="ru-RU" sz="2400" b="1" i="1" u="sng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Проблема</a:t>
            </a:r>
            <a:r>
              <a:rPr lang="ru-RU" sz="2400" i="1" u="sng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lvl="0" indent="0" algn="just">
              <a:lnSpc>
                <a:spcPct val="107000"/>
              </a:lnSpc>
              <a:buSzPts val="1000"/>
              <a:buNone/>
              <a:tabLst>
                <a:tab pos="457200" algn="l"/>
              </a:tabLst>
            </a:pP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Жители г. Альметьевска любят ходить к роднику за чистой водой, однако люди оставляют мусор у воды, это бумажные и полиэтиленовые пакеты, битые стекла, бутылки. Мусор в воде способствую накоплению в ней токсических веществ.</a:t>
            </a:r>
            <a:endParaRPr lang="ru-RU" sz="2400" i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00600" y="1066800"/>
            <a:ext cx="3733800" cy="4525963"/>
          </a:xfrm>
        </p:spPr>
        <p:txBody>
          <a:bodyPr/>
          <a:lstStyle/>
          <a:p>
            <a:pPr marL="0" lvl="0" indent="0" algn="just">
              <a:lnSpc>
                <a:spcPct val="107000"/>
              </a:lnSpc>
              <a:buSzPts val="1000"/>
              <a:buNone/>
              <a:tabLst>
                <a:tab pos="457200" algn="l"/>
              </a:tabLst>
            </a:pPr>
            <a:r>
              <a:rPr lang="ru-RU" sz="2400" b="1" i="1" u="sng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Актуальность</a:t>
            </a:r>
            <a:r>
              <a:rPr lang="ru-RU" sz="2400" i="1" u="sng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lvl="0" indent="0" algn="just">
              <a:lnSpc>
                <a:spcPct val="107000"/>
              </a:lnSpc>
              <a:buSzPts val="1000"/>
              <a:buNone/>
              <a:tabLst>
                <a:tab pos="457200" algn="l"/>
              </a:tabLst>
            </a:pP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Наши воспитанники, наблюдая за неправильными действиями взрослых, могут сами вырасти равнодушными к природе и считать нормой разбрасывание мусора в лесах и вблизи водоемов.</a:t>
            </a:r>
            <a:endParaRPr lang="ru-RU" sz="2400" i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7736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7848600" cy="5973762"/>
          </a:xfrm>
        </p:spPr>
        <p:txBody>
          <a:bodyPr/>
          <a:lstStyle/>
          <a:p>
            <a:pPr fontAlgn="base">
              <a:spcAft>
                <a:spcPts val="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Этапы проекта</a:t>
            </a:r>
            <a:b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Первый этап – подготовительный</a:t>
            </a:r>
            <a:b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 На этом этапе мы сформулировали цель, задачи проекта. Далее составили план работы по проекту. Провели беседы с воспитанниками и родителями. Посетили библиотеку. Поработали с литературными источниками. Познакомились с народными пословицами и поговорками о родниках: «Где родник льётся, там легче живётся», «Где вода – там и жизнь». «Чтоб здоровье укреплять – нужно к родникам дорогу знать». Обсудили их значение.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Проводили разучивание с детьми стихов – «Родная деревня»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Г.Тукая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«Родник»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М.Джалиля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Рассматривали иллюстрации из сети интернет родников нашего Альметьевского района: «Нияз», «Зулейха», «Шаймиев», «Святой источник». Провели тематическое занятие «Родники нефтяного края».  Собрали информацию о возникновении родник</a:t>
            </a:r>
            <a:r>
              <a:rPr lang="tt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Габи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», о его значении для жителей Альметьевска.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 </a:t>
            </a:r>
            <a:b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1474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73762"/>
          </a:xfrm>
        </p:spPr>
        <p:txBody>
          <a:bodyPr/>
          <a:lstStyle/>
          <a:p>
            <a:pPr>
              <a:spcAft>
                <a:spcPts val="0"/>
              </a:spcAft>
            </a:pPr>
            <a:b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3" name="Picture 3" descr="C:\Users\Г.Раисовна\Desktop\ДЛЯ ОТЧЕТА ЭКО ШКОЛА\ЭКО ШКОЛА 2020-2021\Неделя по экологии апрель 2021\2021-04-15_09-36-34.png">
            <a:extLst>
              <a:ext uri="{FF2B5EF4-FFF2-40B4-BE49-F238E27FC236}">
                <a16:creationId xmlns:a16="http://schemas.microsoft.com/office/drawing/2014/main" id="{B774FB1E-E2AD-4EB2-BAB2-04C7D44193F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520392"/>
            <a:ext cx="3932261" cy="2895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5" name="Picture 5" descr="IMG_5587">
            <a:extLst>
              <a:ext uri="{FF2B5EF4-FFF2-40B4-BE49-F238E27FC236}">
                <a16:creationId xmlns:a16="http://schemas.microsoft.com/office/drawing/2014/main" id="{D9F67DF5-63D3-4452-BAD8-7AED1B9A7FE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8586" y="468420"/>
            <a:ext cx="2835814" cy="28182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7" name="Picture 9" descr="C:\Users\Г.Раисовна\Desktop\изостудия 001.jpg">
            <a:extLst>
              <a:ext uri="{FF2B5EF4-FFF2-40B4-BE49-F238E27FC236}">
                <a16:creationId xmlns:a16="http://schemas.microsoft.com/office/drawing/2014/main" id="{3F8A6F92-04DF-4EEF-831F-FA6183DFB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286000"/>
            <a:ext cx="3935383" cy="29818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2838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73762"/>
          </a:xfrm>
        </p:spPr>
        <p:txBody>
          <a:bodyPr/>
          <a:lstStyle/>
          <a:p>
            <a:pPr>
              <a:spcAft>
                <a:spcPts val="0"/>
              </a:spcAft>
            </a:pPr>
            <a:b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8" name="Picture 17" descr="C:\Users\Г.Раисовна\Desktop\2021-2022 уч.год\фото проект Родной язык\IMG-20220506-WA0043.jpg">
            <a:extLst>
              <a:ext uri="{FF2B5EF4-FFF2-40B4-BE49-F238E27FC236}">
                <a16:creationId xmlns:a16="http://schemas.microsoft.com/office/drawing/2014/main" id="{D2B4CAA6-8E39-4809-A203-EB6BE40F84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145" y="586409"/>
            <a:ext cx="3248373" cy="25756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9" descr="C:\Users\Г.Раисовна\Desktop\2021-2022 уч.год\фото проект Родной язык\3.jpg">
            <a:extLst>
              <a:ext uri="{FF2B5EF4-FFF2-40B4-BE49-F238E27FC236}">
                <a16:creationId xmlns:a16="http://schemas.microsoft.com/office/drawing/2014/main" id="{77258575-9098-4362-9EBA-BB315CA03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5" y="2133600"/>
            <a:ext cx="3845569" cy="3276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s://edu.tatar.ru/upload/gallery_photo/1285264.JPG">
            <a:extLst>
              <a:ext uri="{FF2B5EF4-FFF2-40B4-BE49-F238E27FC236}">
                <a16:creationId xmlns:a16="http://schemas.microsoft.com/office/drawing/2014/main" id="{B00D1FFC-4A21-4B1A-BACC-5C9EA8D7A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352800"/>
            <a:ext cx="3433566" cy="29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8763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73762"/>
          </a:xfrm>
        </p:spPr>
        <p:txBody>
          <a:bodyPr/>
          <a:lstStyle/>
          <a:p>
            <a:pPr>
              <a:spcAft>
                <a:spcPts val="0"/>
              </a:spcAft>
            </a:pPr>
            <a:b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8" name="Picture 2" descr="C:\Users\Г.Раисовна\Desktop\фото проект Родной язык\М.Джалиль.jpg">
            <a:extLst>
              <a:ext uri="{FF2B5EF4-FFF2-40B4-BE49-F238E27FC236}">
                <a16:creationId xmlns:a16="http://schemas.microsoft.com/office/drawing/2014/main" id="{4C2AD3E7-F372-41DA-A115-8386A566E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97023"/>
            <a:ext cx="3528391" cy="24191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Г.Раисовна\Desktop\2021-2022 уч.год\фото 2021-2022\20220215_150848.jpg">
            <a:extLst>
              <a:ext uri="{FF2B5EF4-FFF2-40B4-BE49-F238E27FC236}">
                <a16:creationId xmlns:a16="http://schemas.microsoft.com/office/drawing/2014/main" id="{5279C3D0-6CD8-479B-AF81-A38AE4C0D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726057"/>
            <a:ext cx="3333321" cy="22900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Г.Раисовна\Desktop\2019-2020 уч.год\фото 2019-2020\М.Джалиль 2020\IMG-20200212-WA0010.jpg">
            <a:extLst>
              <a:ext uri="{FF2B5EF4-FFF2-40B4-BE49-F238E27FC236}">
                <a16:creationId xmlns:a16="http://schemas.microsoft.com/office/drawing/2014/main" id="{4E6CAF77-AB82-4107-8B47-84047D1B2C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338510"/>
            <a:ext cx="4572000" cy="28553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Г.Раисовна\Desktop\фото проект Родной язык\IMG_2310.JPG">
            <a:extLst>
              <a:ext uri="{FF2B5EF4-FFF2-40B4-BE49-F238E27FC236}">
                <a16:creationId xmlns:a16="http://schemas.microsoft.com/office/drawing/2014/main" id="{1A597E58-0802-4D6E-8723-47F6C38F8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486779"/>
            <a:ext cx="3177081" cy="23828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0843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3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F6128"/>
      </a:hlink>
      <a:folHlink>
        <a:srgbClr val="4F612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196</Words>
  <Application>Microsoft Office PowerPoint</Application>
  <PresentationFormat>Экран (4:3)</PresentationFormat>
  <Paragraphs>39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Тема Office</vt:lpstr>
      <vt:lpstr>Презентация PowerPoint</vt:lpstr>
      <vt:lpstr>Стоит моя древня на горе  не крутой Родник с водой студёной –  от нас подать рукой Мне всё вокруг отрадно,  мне вкус воды знаком, Люблю душой и телом  я всё в краю моём.                                                               Г. Тукай </vt:lpstr>
      <vt:lpstr>  Вид проекта: краткосрочный,     творческо-исследовательский.  Срок реализации проекта:      с 01.04.2022-31.06.2022 г.  Участники проекта: педагоги, дети подготовительной группы, родители (законные представители)  </vt:lpstr>
      <vt:lpstr> </vt:lpstr>
      <vt:lpstr> </vt:lpstr>
      <vt:lpstr>Этапы проекта  Первый этап – подготовительный    На этом этапе мы сформулировали цель, задачи проекта. Далее составили план работы по проекту. Провели беседы с воспитанниками и родителями. Посетили библиотеку. Поработали с литературными источниками. Познакомились с народными пословицами и поговорками о родниках: «Где родник льётся, там легче живётся», «Где вода – там и жизнь». «Чтоб здоровье укреплять – нужно к родникам дорогу знать». Обсудили их значение. Проводили разучивание с детьми стихов – «Родная деревня» Г.Тукая, «Родник» М.Джалиля. Рассматривали иллюстрации из сети интернет родников нашего Альметьевского района: «Нияз», «Зулейха», «Шаймиев», «Святой источник». Провели тематическое занятие «Родники нефтяного края».  Собрали информацию о возникновении родника «Габи», о его значении для жителей Альметьевска.    </vt:lpstr>
      <vt:lpstr>  </vt:lpstr>
      <vt:lpstr>  </vt:lpstr>
      <vt:lpstr>  </vt:lpstr>
      <vt:lpstr>  </vt:lpstr>
      <vt:lpstr>    Второй этап – основной            Состоял из ряда заданий:  - Провели экскурсию к роднику «Габи» и провели его                  обследование.  - Подготовили  описание родника и составили                 рекомендации по его очистке.  - Очистили территорию родника от мусора, от сухой                 травы.    </vt:lpstr>
      <vt:lpstr>Описание родника    Из энциклопедической литературы узнали, где и как могут располагаться источники.. Родни́к— естественный выход подземных вод на земную поверхность на суше или под водой. Дети узнали о полезных свойствах родниковой воды. Поднимаясь к поверхности земли, родниковая вода фильтруется благодаря природе. Много слоев песка и различных пород очищают воду. Главное, что такой вид очистки не убивает в воде полезные вещества, не изменяет её структуру, не затрагивает свойства и состав.  В нашем городе  Альметьевск открыты пункты по очистке воды. Их назвали – «Ручеек». Их открыли для того, чтобы люди могли пить чистую, полезную воду. Провели обследование, описание и благоустройство родника «Габи» около нашего детского сада. Родник «Габи», «Гэби чишмәсе» расположен в пойма реки Степной Зай, в 100 м южнее водохранилища, в микрорайоне Бигаш, на улице Ермакова города Альметьевск Альметьевского района Республики Татарстан. Источник обустроен нефтяниками в виде «Теремка», слив воды по трубе. Родник старинный. Вода вкусная, чистая, прозрачная. Многие жители нашего города каждый день сюда ходят за водой. Воды родника «Габи» впадают в реку «Зай». У родника живут различные  птицы. Многие птицы часто посещают родник, на деревьях вблизи родника делают гнёзда. Растут кустарники.    </vt:lpstr>
      <vt:lpstr>  </vt:lpstr>
      <vt:lpstr> Очистка территории родника  от мусора и сухой травы  Педагоги, дети, родители подготовили необходимый инвентарь (совки, метла, грабли, бумажные пакеты, коробки для сбора мусора, перчатки). Очистили территорию родника от мусора, от сухой травы, от разросшихся растений.     </vt:lpstr>
      <vt:lpstr>  </vt:lpstr>
      <vt:lpstr>  </vt:lpstr>
      <vt:lpstr>           Третий этап – заключительный  Совместно с детьми, родителями и педагогами провели акцию «Чистые родники!» с раздачей памяток людям, пришедшим за водой к роднику. Провели конкурс рисунков «Родники моей родины!», «Родник моей мечты!».  Изготовили агитационные плакаты «Не бросай мусор в водоемы!».      </vt:lpstr>
      <vt:lpstr>  </vt:lpstr>
      <vt:lpstr>  </vt:lpstr>
      <vt:lpstr>  </vt:lpstr>
      <vt:lpstr> Результат проекта.     В ходе работы над проектом мы очень многое узнали о роднике «Габи». Эта работа помогла нам понять, что мы тоже часть природы, научила нас правильно относиться к ней. После окончания нашей работы, родник будет очищен. И чтобы, наш родник оставался всегда чистым и живым наш детский сад возьмет шефство над ним.  Мы будем продолжать заботиться о нем. И надеемся наш опыт поможет нашим коллегам сделать свои родники в своем городе или селе благоустроенным и поможет воспитать у детей бережное отношение к водным ресурсам.       </vt:lpstr>
      <vt:lpstr>  </vt:lpstr>
      <vt:lpstr>Выводы по  проекту  Люди всегда любили и ценили родники, их воду. Потому что их вода – чистая, полезная, дающая прохладу и силу самой природы. Родниковые воды обладают лечебными свойствами, они свежи и приятны на вкус. Но чтобы родники приносила не только здоровье, но и эстетические чувства от общения с ней, необходимо заботиться о недопущении этого питьевого ресурса мусором от жизнедеятельности человека. А это можно сделать, только личным примером взрослых в глазах наших детей.        </vt:lpstr>
      <vt:lpstr>  </vt:lpstr>
      <vt:lpstr>    СПАСИБО ЗА ВНИМАНИЕ!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Экологический-2</dc:title>
  <dc:creator>Фокина Лидия Петровна</dc:creator>
  <cp:keywords>Шаблон презентации</cp:keywords>
  <cp:lastModifiedBy>Пользователь</cp:lastModifiedBy>
  <cp:revision>29</cp:revision>
  <dcterms:created xsi:type="dcterms:W3CDTF">2017-02-23T13:11:39Z</dcterms:created>
  <dcterms:modified xsi:type="dcterms:W3CDTF">2023-04-27T10:14:56Z</dcterms:modified>
</cp:coreProperties>
</file>